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8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24CC-A6CA-433B-9FEB-CE7169AFB75F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86001-51FA-4571-B50F-84CCC8DAD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2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24CC-A6CA-433B-9FEB-CE7169AFB75F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86001-51FA-4571-B50F-84CCC8DAD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413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24CC-A6CA-433B-9FEB-CE7169AFB75F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86001-51FA-4571-B50F-84CCC8DAD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3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24CC-A6CA-433B-9FEB-CE7169AFB75F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86001-51FA-4571-B50F-84CCC8DAD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04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24CC-A6CA-433B-9FEB-CE7169AFB75F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86001-51FA-4571-B50F-84CCC8DAD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34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24CC-A6CA-433B-9FEB-CE7169AFB75F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86001-51FA-4571-B50F-84CCC8DAD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684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24CC-A6CA-433B-9FEB-CE7169AFB75F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86001-51FA-4571-B50F-84CCC8DAD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73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24CC-A6CA-433B-9FEB-CE7169AFB75F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86001-51FA-4571-B50F-84CCC8DAD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77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24CC-A6CA-433B-9FEB-CE7169AFB75F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86001-51FA-4571-B50F-84CCC8DAD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85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24CC-A6CA-433B-9FEB-CE7169AFB75F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86001-51FA-4571-B50F-84CCC8DAD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99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24CC-A6CA-433B-9FEB-CE7169AFB75F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86001-51FA-4571-B50F-84CCC8DAD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14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124CC-A6CA-433B-9FEB-CE7169AFB75F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86001-51FA-4571-B50F-84CCC8DAD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36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7587" y="657789"/>
            <a:ext cx="10422194" cy="5234192"/>
          </a:xfrm>
        </p:spPr>
        <p:txBody>
          <a:bodyPr>
            <a:normAutofit fontScale="90000"/>
          </a:bodyPr>
          <a:lstStyle/>
          <a:p>
            <a:r>
              <a:rPr lang="ja-JP" altLang="ja-JP" dirty="0"/>
              <a:t>災害初動マニュアル</a:t>
            </a:r>
            <a:br>
              <a:rPr lang="en-US" altLang="ja-JP" dirty="0"/>
            </a:br>
            <a:r>
              <a:rPr lang="ja-JP" altLang="ja-JP" dirty="0"/>
              <a:t>　</a:t>
            </a:r>
            <a:r>
              <a:rPr lang="ja-JP" altLang="ja-JP" sz="3600" b="1" dirty="0"/>
              <a:t>震度</a:t>
            </a:r>
            <a:r>
              <a:rPr lang="en-US" altLang="ja-JP" sz="3600" b="1" dirty="0"/>
              <a:t>5</a:t>
            </a:r>
            <a:r>
              <a:rPr lang="ja-JP" altLang="ja-JP" sz="3600" b="1" dirty="0"/>
              <a:t>強以上発生時</a:t>
            </a:r>
            <a:r>
              <a:rPr lang="ja-JP" altLang="en-US" sz="3600" b="1" dirty="0"/>
              <a:t>もしくはライフライン停止時</a:t>
            </a:r>
            <a:br>
              <a:rPr lang="en-US" altLang="ja-JP" sz="3600" b="1" dirty="0"/>
            </a:br>
            <a:r>
              <a:rPr lang="ja-JP" altLang="ja-JP" sz="3600" dirty="0"/>
              <a:t>＊対策本部設置判断：本部長判断とする。</a:t>
            </a:r>
            <a:br>
              <a:rPr lang="en-US" altLang="ja-JP" sz="3600" dirty="0"/>
            </a:br>
            <a:r>
              <a:rPr lang="ja-JP" altLang="ja-JP" sz="3600" dirty="0"/>
              <a:t>→</a:t>
            </a:r>
            <a:r>
              <a:rPr lang="en-US" altLang="ja-JP" sz="3600" dirty="0"/>
              <a:t>2</a:t>
            </a:r>
            <a:r>
              <a:rPr lang="ja-JP" altLang="ja-JP" sz="3600" dirty="0"/>
              <a:t>階集会室に設置。</a:t>
            </a:r>
            <a:br>
              <a:rPr lang="ja-JP" altLang="ja-JP" sz="3600" dirty="0"/>
            </a:br>
            <a:r>
              <a:rPr lang="ja-JP" altLang="ja-JP" sz="3600" dirty="0"/>
              <a:t>【本部長順位：①理事長②副理事長③災害協力隊隊長</a:t>
            </a:r>
            <a:br>
              <a:rPr lang="en-US" altLang="ja-JP" sz="3600" dirty="0"/>
            </a:br>
            <a:r>
              <a:rPr lang="ja-JP" altLang="ja-JP" sz="3600" dirty="0"/>
              <a:t>④災害協力隊副隊長⑤災害協力隊防災計画班班長</a:t>
            </a:r>
            <a:br>
              <a:rPr lang="ja-JP" altLang="ja-JP" sz="3600" dirty="0"/>
            </a:br>
            <a:r>
              <a:rPr lang="ja-JP" altLang="ja-JP" sz="3600" dirty="0"/>
              <a:t>⑥災害協力隊物資班班長⑦災害協力隊広報班班長</a:t>
            </a:r>
            <a:br>
              <a:rPr lang="en-US" altLang="ja-JP" sz="3600" dirty="0"/>
            </a:br>
            <a:r>
              <a:rPr lang="en-US" altLang="ja-JP" sz="3600" dirty="0"/>
              <a:t>   </a:t>
            </a:r>
            <a:r>
              <a:rPr lang="ja-JP" altLang="ja-JP" sz="3600" dirty="0"/>
              <a:t>⑧参加可能な災害協力隊メンバーで協議し、選出】</a:t>
            </a:r>
            <a:br>
              <a:rPr lang="ja-JP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2764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12837" y="825910"/>
            <a:ext cx="11055491" cy="5043948"/>
          </a:xfrm>
        </p:spPr>
        <p:txBody>
          <a:bodyPr>
            <a:normAutofit lnSpcReduction="10000"/>
          </a:bodyPr>
          <a:lstStyle/>
          <a:p>
            <a:pPr algn="l"/>
            <a:r>
              <a:rPr lang="ja-JP" altLang="ja-JP" dirty="0"/>
              <a:t>【</a:t>
            </a:r>
            <a:r>
              <a:rPr lang="ja-JP" altLang="en-US" dirty="0"/>
              <a:t>災害発生時</a:t>
            </a:r>
            <a:r>
              <a:rPr lang="ja-JP" altLang="ja-JP" dirty="0"/>
              <a:t>】</a:t>
            </a:r>
          </a:p>
          <a:p>
            <a:pPr lvl="0" algn="l"/>
            <a:r>
              <a:rPr lang="ja-JP" altLang="ja-JP" dirty="0"/>
              <a:t>災害発生後</a:t>
            </a:r>
            <a:r>
              <a:rPr lang="en-US" altLang="ja-JP" dirty="0"/>
              <a:t>30</a:t>
            </a:r>
            <a:r>
              <a:rPr lang="ja-JP" altLang="ja-JP" dirty="0"/>
              <a:t>分後を目途に（</a:t>
            </a:r>
            <a:r>
              <a:rPr lang="ja-JP" altLang="ja-JP" b="1" dirty="0"/>
              <a:t>自宅の安全確保を第一</a:t>
            </a:r>
            <a:r>
              <a:rPr lang="ja-JP" altLang="ja-JP" dirty="0"/>
              <a:t>）活動可能なものは</a:t>
            </a:r>
            <a:r>
              <a:rPr lang="ja-JP" altLang="en-US" dirty="0">
                <a:solidFill>
                  <a:srgbClr val="FF0000"/>
                </a:solidFill>
              </a:rPr>
              <a:t>集会</a:t>
            </a:r>
            <a:r>
              <a:rPr lang="ja-JP" altLang="ja-JP" dirty="0"/>
              <a:t>室</a:t>
            </a:r>
            <a:endParaRPr lang="en-US" altLang="ja-JP" dirty="0"/>
          </a:p>
          <a:p>
            <a:pPr lvl="0" algn="l"/>
            <a:r>
              <a:rPr lang="ja-JP" altLang="ja-JP" dirty="0"/>
              <a:t>前に参集し、その場に参集した中で最上位者が設営の判断を行い、本部長とな</a:t>
            </a:r>
            <a:endParaRPr lang="en-US" altLang="ja-JP" dirty="0"/>
          </a:p>
          <a:p>
            <a:pPr lvl="0" algn="l"/>
            <a:r>
              <a:rPr lang="ja-JP" altLang="ja-JP" dirty="0"/>
              <a:t>る。</a:t>
            </a:r>
          </a:p>
          <a:p>
            <a:pPr algn="l"/>
            <a:r>
              <a:rPr lang="ja-JP" altLang="ja-JP" dirty="0"/>
              <a:t>・基本的には本部長はその当日は上位者が出ても変更しない。</a:t>
            </a:r>
          </a:p>
          <a:p>
            <a:pPr algn="l"/>
            <a:r>
              <a:rPr lang="ja-JP" altLang="ja-JP" dirty="0"/>
              <a:t>・変更は状況の引継ぎが可能な翌日以降に行う。</a:t>
            </a:r>
          </a:p>
          <a:p>
            <a:pPr algn="l"/>
            <a:r>
              <a:rPr lang="ja-JP" altLang="ja-JP" dirty="0"/>
              <a:t>・事情により継続が困難な場合は、この限りではない。</a:t>
            </a:r>
          </a:p>
          <a:p>
            <a:pPr algn="l"/>
            <a:r>
              <a:rPr lang="en-US" altLang="ja-JP" dirty="0"/>
              <a:t> </a:t>
            </a:r>
            <a:endParaRPr lang="ja-JP" altLang="ja-JP" dirty="0"/>
          </a:p>
          <a:p>
            <a:pPr lvl="0" algn="l"/>
            <a:r>
              <a:rPr lang="ja-JP" altLang="ja-JP" dirty="0"/>
              <a:t>設営を行うことになった場合、</a:t>
            </a:r>
            <a:r>
              <a:rPr lang="ja-JP" altLang="en-US" dirty="0">
                <a:solidFill>
                  <a:srgbClr val="FF0000"/>
                </a:solidFill>
              </a:rPr>
              <a:t>集会</a:t>
            </a:r>
            <a:r>
              <a:rPr lang="ja-JP" altLang="ja-JP" dirty="0"/>
              <a:t>室の開錠を行う。</a:t>
            </a:r>
          </a:p>
          <a:p>
            <a:pPr algn="l"/>
            <a:r>
              <a:rPr lang="ja-JP" altLang="ja-JP" dirty="0"/>
              <a:t>（１）管理人がいた場合、鍵を受領</a:t>
            </a:r>
          </a:p>
          <a:p>
            <a:pPr algn="l"/>
            <a:r>
              <a:rPr lang="ja-JP" altLang="ja-JP" dirty="0"/>
              <a:t>（２）管理人が不在時は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ja-JP" altLang="en-US" dirty="0">
                <a:solidFill>
                  <a:srgbClr val="FF0000"/>
                </a:solidFill>
              </a:rPr>
              <a:t>階防災</a:t>
            </a:r>
            <a:r>
              <a:rPr lang="ja-JP" altLang="ja-JP" dirty="0"/>
              <a:t>倉庫</a:t>
            </a:r>
            <a:r>
              <a:rPr lang="ja-JP" altLang="en-US" dirty="0">
                <a:solidFill>
                  <a:srgbClr val="FF0000"/>
                </a:solidFill>
              </a:rPr>
              <a:t>（管理人室横）</a:t>
            </a:r>
            <a:r>
              <a:rPr lang="ja-JP" altLang="ja-JP" dirty="0"/>
              <a:t>に取り付けの鍵を使用し、</a:t>
            </a:r>
            <a:endParaRPr lang="en-US" altLang="ja-JP" dirty="0"/>
          </a:p>
          <a:p>
            <a:pPr algn="l"/>
            <a:r>
              <a:rPr lang="ja-JP" altLang="en-US" dirty="0"/>
              <a:t>　　　</a:t>
            </a:r>
            <a:r>
              <a:rPr lang="ja-JP" altLang="ja-JP" dirty="0"/>
              <a:t>会議室を開錠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2264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59426" y="644986"/>
            <a:ext cx="10363200" cy="3786903"/>
          </a:xfrm>
        </p:spPr>
        <p:txBody>
          <a:bodyPr>
            <a:normAutofit/>
          </a:bodyPr>
          <a:lstStyle/>
          <a:p>
            <a:pPr algn="l"/>
            <a:r>
              <a:rPr lang="ja-JP" altLang="en-US" b="1" dirty="0"/>
              <a:t>対策本部開場</a:t>
            </a:r>
            <a:endParaRPr lang="en-US" altLang="ja-JP" b="1" dirty="0"/>
          </a:p>
          <a:p>
            <a:pPr algn="l"/>
            <a:r>
              <a:rPr lang="ja-JP" altLang="en-US" dirty="0"/>
              <a:t>①各自、名簿に氏名、部屋番号、連絡用携帯番号を記載する。</a:t>
            </a:r>
            <a:endParaRPr lang="en-US" altLang="ja-JP" dirty="0"/>
          </a:p>
          <a:p>
            <a:pPr algn="l"/>
            <a:r>
              <a:rPr lang="ja-JP" altLang="en-US" dirty="0"/>
              <a:t>②</a:t>
            </a:r>
            <a:r>
              <a:rPr lang="ja-JP" altLang="ja-JP" dirty="0"/>
              <a:t>「協力隊」の腕章を着用する。</a:t>
            </a:r>
            <a:endParaRPr lang="en-US" altLang="ja-JP" dirty="0"/>
          </a:p>
          <a:p>
            <a:pPr algn="l"/>
            <a:r>
              <a:rPr lang="ja-JP" altLang="en-US" dirty="0"/>
              <a:t>③初動として情報収集・伝達に着手する。</a:t>
            </a:r>
            <a:endParaRPr lang="en-US" altLang="ja-JP" dirty="0"/>
          </a:p>
          <a:p>
            <a:pPr algn="l"/>
            <a:r>
              <a:rPr lang="ja-JP" altLang="en-US" dirty="0"/>
              <a:t>④情報収集・伝達終了後、本部長の指示に従い、各班に役割配置し、順次着手する。</a:t>
            </a:r>
            <a:endParaRPr lang="ja-JP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3400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17090" y="132735"/>
            <a:ext cx="11783962" cy="635655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ja-JP" altLang="ja-JP" sz="2100" dirty="0"/>
              <a:t>【</a:t>
            </a:r>
            <a:r>
              <a:rPr lang="ja-JP" altLang="en-US" sz="2100" b="1" dirty="0"/>
              <a:t>本部初動　１</a:t>
            </a:r>
            <a:r>
              <a:rPr lang="ja-JP" altLang="en-US" sz="2100" dirty="0"/>
              <a:t>　</a:t>
            </a:r>
            <a:r>
              <a:rPr lang="ja-JP" altLang="ja-JP" sz="2100" dirty="0"/>
              <a:t>】</a:t>
            </a:r>
          </a:p>
          <a:p>
            <a:pPr algn="l"/>
            <a:r>
              <a:rPr lang="en-US" altLang="ja-JP" sz="2100" b="1" dirty="0"/>
              <a:t>〈</a:t>
            </a:r>
            <a:r>
              <a:rPr lang="ja-JP" altLang="en-US" sz="2100" b="1" dirty="0"/>
              <a:t>住民への情報伝達</a:t>
            </a:r>
            <a:r>
              <a:rPr lang="en-US" altLang="ja-JP" sz="2100" b="1" dirty="0"/>
              <a:t>〉</a:t>
            </a:r>
            <a:endParaRPr lang="ja-JP" altLang="ja-JP" sz="2100" b="1" dirty="0"/>
          </a:p>
          <a:p>
            <a:pPr lvl="0" algn="l"/>
            <a:r>
              <a:rPr lang="ja-JP" altLang="ja-JP" sz="2100" dirty="0"/>
              <a:t>「災害対策本部を二階</a:t>
            </a:r>
            <a:r>
              <a:rPr lang="ja-JP" altLang="en-US" sz="2100" dirty="0"/>
              <a:t>集会室</a:t>
            </a:r>
            <a:r>
              <a:rPr lang="ja-JP" altLang="ja-JP" sz="2100" dirty="0"/>
              <a:t>に開設し</a:t>
            </a:r>
            <a:r>
              <a:rPr lang="ja-JP" altLang="en-US" sz="2100" dirty="0"/>
              <a:t>まし</a:t>
            </a:r>
            <a:r>
              <a:rPr lang="ja-JP" altLang="ja-JP" sz="2100" dirty="0"/>
              <a:t>た」を掲示する。</a:t>
            </a:r>
          </a:p>
          <a:p>
            <a:pPr lvl="0" algn="l"/>
            <a:r>
              <a:rPr lang="ja-JP" altLang="ja-JP" sz="2100" dirty="0"/>
              <a:t>地震の場合、「下水使用禁止、</a:t>
            </a:r>
            <a:r>
              <a:rPr lang="ja-JP" altLang="en-US" sz="2100" dirty="0"/>
              <a:t>ごみ置き場の閉鎖</a:t>
            </a:r>
            <a:r>
              <a:rPr lang="ja-JP" altLang="ja-JP" sz="2100" dirty="0"/>
              <a:t>、エレベータ使用禁止</a:t>
            </a:r>
            <a:r>
              <a:rPr lang="ja-JP" altLang="en-US" sz="2100" dirty="0"/>
              <a:t>、自動ドアの閉鎖</a:t>
            </a:r>
            <a:r>
              <a:rPr lang="ja-JP" altLang="ja-JP" sz="2100" dirty="0"/>
              <a:t>等」</a:t>
            </a:r>
            <a:endParaRPr lang="en-US" altLang="ja-JP" sz="2100" dirty="0"/>
          </a:p>
          <a:p>
            <a:pPr lvl="0" algn="l"/>
            <a:r>
              <a:rPr lang="ja-JP" altLang="ja-JP" sz="2100" dirty="0"/>
              <a:t>を掲示する</a:t>
            </a:r>
            <a:r>
              <a:rPr lang="ja-JP" altLang="en-US" sz="2100" dirty="0"/>
              <a:t>。</a:t>
            </a:r>
            <a:endParaRPr lang="ja-JP" altLang="ja-JP" sz="2100" dirty="0"/>
          </a:p>
          <a:p>
            <a:pPr algn="l"/>
            <a:r>
              <a:rPr lang="en-US" altLang="ja-JP" sz="2100" dirty="0"/>
              <a:t> </a:t>
            </a:r>
            <a:endParaRPr lang="ja-JP" altLang="ja-JP" sz="2100" dirty="0"/>
          </a:p>
          <a:p>
            <a:pPr algn="l"/>
            <a:r>
              <a:rPr lang="ja-JP" altLang="en-US" sz="2100" dirty="0"/>
              <a:t>＊</a:t>
            </a:r>
            <a:r>
              <a:rPr lang="ja-JP" altLang="ja-JP" sz="2100" b="1" dirty="0"/>
              <a:t>全戸放送可能な場合</a:t>
            </a:r>
            <a:r>
              <a:rPr lang="ja-JP" altLang="ja-JP" sz="2100" dirty="0"/>
              <a:t>、下記放送を行う。</a:t>
            </a:r>
          </a:p>
          <a:p>
            <a:pPr algn="l"/>
            <a:r>
              <a:rPr lang="ja-JP" altLang="ja-JP" sz="2100" dirty="0"/>
              <a:t>（１）「只今の○○の災害に対し、災害対策本部を二階</a:t>
            </a:r>
            <a:r>
              <a:rPr lang="ja-JP" altLang="en-US" sz="2100" dirty="0">
                <a:solidFill>
                  <a:srgbClr val="FF0000"/>
                </a:solidFill>
              </a:rPr>
              <a:t>集会</a:t>
            </a:r>
            <a:r>
              <a:rPr lang="ja-JP" altLang="ja-JP" sz="2100" dirty="0"/>
              <a:t>室に設置しました。</a:t>
            </a:r>
            <a:endParaRPr lang="en-US" altLang="ja-JP" sz="2100" dirty="0"/>
          </a:p>
          <a:p>
            <a:pPr algn="l"/>
            <a:r>
              <a:rPr lang="ja-JP" altLang="en-US" sz="2100" dirty="0"/>
              <a:t>　　　（</a:t>
            </a:r>
            <a:r>
              <a:rPr lang="ja-JP" altLang="ja-JP" sz="2100" dirty="0"/>
              <a:t>同時に協力隊員以外の協力者を募る。</a:t>
            </a:r>
            <a:r>
              <a:rPr lang="ja-JP" altLang="en-US" sz="2100" dirty="0"/>
              <a:t>）</a:t>
            </a:r>
            <a:r>
              <a:rPr lang="ja-JP" altLang="ja-JP" sz="2100" dirty="0"/>
              <a:t>」</a:t>
            </a:r>
          </a:p>
          <a:p>
            <a:pPr algn="l"/>
            <a:r>
              <a:rPr lang="ja-JP" altLang="ja-JP" sz="2100" dirty="0"/>
              <a:t>（２）「救助が必要な方は</a:t>
            </a:r>
            <a:r>
              <a:rPr lang="ja-JP" altLang="en-US" sz="2100" dirty="0">
                <a:solidFill>
                  <a:srgbClr val="FF0000"/>
                </a:solidFill>
              </a:rPr>
              <a:t>集会</a:t>
            </a:r>
            <a:r>
              <a:rPr lang="ja-JP" altLang="ja-JP" sz="2100" dirty="0"/>
              <a:t>室か、近所の方へ救援を求めてください。」</a:t>
            </a:r>
            <a:endParaRPr lang="en-US" altLang="ja-JP" sz="2100" dirty="0"/>
          </a:p>
          <a:p>
            <a:pPr algn="l"/>
            <a:r>
              <a:rPr lang="ja-JP" altLang="en-US" sz="2100" dirty="0"/>
              <a:t>（３）「自宅・家族が無事な場合には玄関に</a:t>
            </a:r>
            <a:r>
              <a:rPr lang="en-US" altLang="ja-JP" sz="2100" dirty="0"/>
              <a:t>『</a:t>
            </a:r>
            <a:r>
              <a:rPr lang="ja-JP" altLang="en-US" sz="2100" dirty="0"/>
              <a:t>全員無事ですステッカー</a:t>
            </a:r>
            <a:r>
              <a:rPr lang="en-US" altLang="ja-JP" sz="2100" dirty="0"/>
              <a:t>』</a:t>
            </a:r>
            <a:r>
              <a:rPr lang="ja-JP" altLang="en-US" sz="2100" dirty="0"/>
              <a:t>を張ってください。」</a:t>
            </a:r>
            <a:endParaRPr lang="en-US" altLang="ja-JP" sz="2100" dirty="0"/>
          </a:p>
          <a:p>
            <a:pPr algn="l"/>
            <a:r>
              <a:rPr lang="ja-JP" altLang="ja-JP" sz="2100" dirty="0"/>
              <a:t>地震の場合</a:t>
            </a:r>
          </a:p>
          <a:p>
            <a:pPr algn="l"/>
            <a:r>
              <a:rPr lang="ja-JP" altLang="ja-JP" sz="2100" dirty="0"/>
              <a:t>（</a:t>
            </a:r>
            <a:r>
              <a:rPr lang="ja-JP" altLang="en-US" sz="2100" dirty="0"/>
              <a:t>４</a:t>
            </a:r>
            <a:r>
              <a:rPr lang="ja-JP" altLang="ja-JP" sz="2100" dirty="0"/>
              <a:t>）「設備の無事が確認されるまで下水を使用しないでください。」</a:t>
            </a:r>
          </a:p>
          <a:p>
            <a:pPr algn="l"/>
            <a:r>
              <a:rPr lang="ja-JP" altLang="ja-JP" sz="2100" dirty="0"/>
              <a:t>（</a:t>
            </a:r>
            <a:r>
              <a:rPr lang="ja-JP" altLang="en-US" sz="2100" dirty="0"/>
              <a:t>５</a:t>
            </a:r>
            <a:r>
              <a:rPr lang="ja-JP" altLang="ja-JP" sz="2100" dirty="0"/>
              <a:t>）「余震の心配がありますので、しばらくエレベータを使用しないでください。」</a:t>
            </a:r>
          </a:p>
          <a:p>
            <a:pPr algn="l"/>
            <a:endParaRPr lang="en-US" altLang="ja-JP" sz="2100" dirty="0"/>
          </a:p>
          <a:p>
            <a:pPr algn="l"/>
            <a:endParaRPr lang="ja-JP" altLang="ja-JP" sz="2100" dirty="0"/>
          </a:p>
          <a:p>
            <a:pPr algn="l"/>
            <a:r>
              <a:rPr lang="ja-JP" altLang="en-US" sz="2100" dirty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6411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49826" y="427703"/>
            <a:ext cx="11422626" cy="6009968"/>
          </a:xfrm>
        </p:spPr>
        <p:txBody>
          <a:bodyPr>
            <a:normAutofit lnSpcReduction="10000"/>
          </a:bodyPr>
          <a:lstStyle/>
          <a:p>
            <a:pPr algn="l"/>
            <a:r>
              <a:rPr lang="ja-JP" altLang="ja-JP" dirty="0"/>
              <a:t>【</a:t>
            </a:r>
            <a:r>
              <a:rPr lang="ja-JP" altLang="en-US" b="1" dirty="0"/>
              <a:t>本部初動</a:t>
            </a:r>
            <a:r>
              <a:rPr lang="ja-JP" altLang="en-US" dirty="0"/>
              <a:t>　</a:t>
            </a:r>
            <a:r>
              <a:rPr lang="ja-JP" altLang="en-US" b="1" dirty="0"/>
              <a:t>２　</a:t>
            </a:r>
            <a:r>
              <a:rPr lang="ja-JP" altLang="ja-JP" dirty="0"/>
              <a:t>】</a:t>
            </a:r>
          </a:p>
          <a:p>
            <a:pPr algn="l"/>
            <a:r>
              <a:rPr lang="ja-JP" altLang="en-US" dirty="0"/>
              <a:t>＊</a:t>
            </a:r>
            <a:r>
              <a:rPr lang="ja-JP" altLang="en-US" b="1" dirty="0"/>
              <a:t>安否</a:t>
            </a:r>
            <a:r>
              <a:rPr lang="ja-JP" altLang="ja-JP" b="1" dirty="0"/>
              <a:t>確認班・</a:t>
            </a:r>
            <a:r>
              <a:rPr lang="ja-JP" altLang="en-US" b="1" dirty="0">
                <a:solidFill>
                  <a:srgbClr val="FF0000"/>
                </a:solidFill>
              </a:rPr>
              <a:t>避難行動</a:t>
            </a:r>
            <a:r>
              <a:rPr lang="ja-JP" altLang="ja-JP" b="1" dirty="0"/>
              <a:t>要支援者確認班</a:t>
            </a:r>
            <a:r>
              <a:rPr lang="ja-JP" altLang="en-US" dirty="0"/>
              <a:t>・</a:t>
            </a:r>
            <a:r>
              <a:rPr lang="ja-JP" altLang="en-US" b="1" dirty="0"/>
              <a:t>救</a:t>
            </a:r>
            <a:r>
              <a:rPr lang="ja-JP" altLang="en-US" b="1" dirty="0">
                <a:solidFill>
                  <a:srgbClr val="FF0000"/>
                </a:solidFill>
              </a:rPr>
              <a:t>助</a:t>
            </a:r>
            <a:r>
              <a:rPr lang="ja-JP" altLang="ja-JP" b="1" dirty="0"/>
              <a:t>班</a:t>
            </a:r>
            <a:r>
              <a:rPr lang="ja-JP" altLang="ja-JP" dirty="0"/>
              <a:t>を編成し、安否確認を指示</a:t>
            </a:r>
            <a:r>
              <a:rPr lang="ja-JP" altLang="en-US" dirty="0"/>
              <a:t>する。</a:t>
            </a:r>
            <a:endParaRPr lang="en-US" altLang="ja-JP" dirty="0"/>
          </a:p>
          <a:p>
            <a:pPr algn="l"/>
            <a:r>
              <a:rPr lang="ja-JP" altLang="en-US" dirty="0"/>
              <a:t>＊余力が出た時点で</a:t>
            </a:r>
            <a:r>
              <a:rPr lang="ja-JP" altLang="ja-JP" dirty="0"/>
              <a:t>情報収集・伝達班</a:t>
            </a:r>
            <a:r>
              <a:rPr lang="ja-JP" altLang="en-US" dirty="0"/>
              <a:t>を編成し</a:t>
            </a:r>
            <a:r>
              <a:rPr lang="ja-JP" altLang="ja-JP" sz="24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定期的に情報収集を行う</a:t>
            </a:r>
            <a:r>
              <a:rPr lang="ja-JP" altLang="en-US" sz="2400" dirty="0">
                <a:effectLst/>
                <a:ea typeface="游明朝" panose="02020400000000000000" pitchFamily="18" charset="-128"/>
                <a:cs typeface="Arial" panose="020B0604020202020204" pitchFamily="34" charset="0"/>
              </a:rPr>
              <a:t>。</a:t>
            </a:r>
            <a:endParaRPr lang="en-US" altLang="ja-JP" u="sng" dirty="0">
              <a:solidFill>
                <a:srgbClr val="FF0000"/>
              </a:solidFill>
            </a:endParaRPr>
          </a:p>
          <a:p>
            <a:pPr algn="l"/>
            <a:endParaRPr lang="en-US" altLang="ja-JP" dirty="0"/>
          </a:p>
          <a:p>
            <a:pPr algn="l"/>
            <a:r>
              <a:rPr lang="ja-JP" altLang="en-US" dirty="0"/>
              <a:t>＊</a:t>
            </a:r>
            <a:r>
              <a:rPr lang="ja-JP" altLang="ja-JP" dirty="0"/>
              <a:t>本部で要救助者の対応に備える。</a:t>
            </a:r>
            <a:endParaRPr lang="en-US" altLang="ja-JP" dirty="0"/>
          </a:p>
          <a:p>
            <a:pPr algn="l"/>
            <a:r>
              <a:rPr lang="ja-JP" altLang="en-US" dirty="0"/>
              <a:t>＊火災有無確認を定期的に指示する。</a:t>
            </a:r>
            <a:r>
              <a:rPr lang="ja-JP" altLang="ja-JP" dirty="0"/>
              <a:t>（初動：</a:t>
            </a:r>
            <a:r>
              <a:rPr lang="en-US" altLang="ja-JP" dirty="0"/>
              <a:t>2</a:t>
            </a:r>
            <a:r>
              <a:rPr lang="ja-JP" altLang="ja-JP" dirty="0"/>
              <a:t>名、</a:t>
            </a:r>
            <a:r>
              <a:rPr lang="en-US" altLang="ja-JP" dirty="0"/>
              <a:t>30</a:t>
            </a:r>
            <a:r>
              <a:rPr lang="ja-JP" altLang="ja-JP" dirty="0"/>
              <a:t>分ごとに３回など）</a:t>
            </a:r>
          </a:p>
          <a:p>
            <a:pPr algn="l"/>
            <a:r>
              <a:rPr lang="en-US" altLang="ja-JP" dirty="0"/>
              <a:t> </a:t>
            </a:r>
            <a:r>
              <a:rPr lang="ja-JP" altLang="ja-JP" dirty="0"/>
              <a:t>住民安否は</a:t>
            </a:r>
            <a:r>
              <a:rPr lang="ja-JP" altLang="ja-JP" b="1" dirty="0"/>
              <a:t>「マンション部屋番号ブロック表」</a:t>
            </a:r>
            <a:r>
              <a:rPr lang="ja-JP" altLang="ja-JP" dirty="0"/>
              <a:t>で</a:t>
            </a:r>
            <a:r>
              <a:rPr lang="ja-JP" altLang="en-US" dirty="0"/>
              <a:t>本部</a:t>
            </a:r>
            <a:r>
              <a:rPr lang="ja-JP" altLang="ja-JP" dirty="0"/>
              <a:t>集約管理する。</a:t>
            </a:r>
          </a:p>
          <a:p>
            <a:pPr algn="l"/>
            <a:endParaRPr lang="ja-JP" altLang="ja-JP" dirty="0"/>
          </a:p>
          <a:p>
            <a:pPr algn="l"/>
            <a:r>
              <a:rPr lang="ja-JP" altLang="ja-JP" dirty="0"/>
              <a:t>火災が確認された場合、</a:t>
            </a:r>
          </a:p>
          <a:p>
            <a:pPr algn="l"/>
            <a:r>
              <a:rPr lang="ja-JP" altLang="en-US" dirty="0"/>
              <a:t>（１）</a:t>
            </a:r>
            <a:r>
              <a:rPr lang="ja-JP" altLang="ja-JP" dirty="0"/>
              <a:t>消防署へ連絡し、指示を仰ぐ。</a:t>
            </a:r>
            <a:endParaRPr lang="en-US" altLang="ja-JP" dirty="0"/>
          </a:p>
          <a:p>
            <a:pPr algn="l"/>
            <a:r>
              <a:rPr lang="ja-JP" altLang="en-US" dirty="0"/>
              <a:t>（２）放送可能な場合、避難放送をする。</a:t>
            </a:r>
            <a:endParaRPr lang="ja-JP" altLang="ja-JP" dirty="0"/>
          </a:p>
          <a:p>
            <a:pPr algn="l"/>
            <a:r>
              <a:rPr lang="ja-JP" altLang="en-US" dirty="0"/>
              <a:t>（３）</a:t>
            </a:r>
            <a:r>
              <a:rPr lang="ja-JP" altLang="ja-JP" dirty="0"/>
              <a:t>状況に応じて</a:t>
            </a:r>
            <a:r>
              <a:rPr lang="ja-JP" altLang="ja-JP" b="1" dirty="0"/>
              <a:t>防火班、避難誘導班</a:t>
            </a:r>
            <a:r>
              <a:rPr lang="ja-JP" altLang="ja-JP" dirty="0"/>
              <a:t>を編成し、初期消火と避難誘導を行う。</a:t>
            </a:r>
          </a:p>
          <a:p>
            <a:pPr algn="l"/>
            <a:r>
              <a:rPr lang="ja-JP" altLang="ja-JP" dirty="0"/>
              <a:t>　　　初期消火は無理のないように。</a:t>
            </a:r>
          </a:p>
          <a:p>
            <a:pPr algn="l"/>
            <a:r>
              <a:rPr lang="ja-JP" altLang="ja-JP" dirty="0"/>
              <a:t>　　　火災の場合は、全戸避難（？）。</a:t>
            </a:r>
          </a:p>
          <a:p>
            <a:pPr algn="l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5297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35078" y="799844"/>
            <a:ext cx="11223522" cy="165576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altLang="ja-JP" dirty="0"/>
              <a:t>【</a:t>
            </a:r>
            <a:r>
              <a:rPr lang="ja-JP" altLang="en-US" b="1" dirty="0">
                <a:solidFill>
                  <a:srgbClr val="FF0000"/>
                </a:solidFill>
              </a:rPr>
              <a:t>避難行動</a:t>
            </a:r>
            <a:r>
              <a:rPr lang="ja-JP" altLang="ja-JP" b="1" dirty="0"/>
              <a:t>要支援者確認班</a:t>
            </a:r>
            <a:r>
              <a:rPr lang="en-US" altLang="ja-JP" dirty="0"/>
              <a:t>】</a:t>
            </a:r>
            <a:r>
              <a:rPr lang="ja-JP" altLang="ja-JP" u="sng" dirty="0"/>
              <a:t>優先的に安否確認と個別対応を指示する</a:t>
            </a:r>
            <a:r>
              <a:rPr lang="ja-JP" altLang="ja-JP" dirty="0"/>
              <a:t>。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ja-JP" dirty="0"/>
              <a:t>会議室の入り口にある</a:t>
            </a:r>
            <a:r>
              <a:rPr lang="ja-JP" altLang="en-US" dirty="0">
                <a:solidFill>
                  <a:srgbClr val="FF0000"/>
                </a:solidFill>
              </a:rPr>
              <a:t>書庫</a:t>
            </a:r>
            <a:r>
              <a:rPr lang="ja-JP" altLang="ja-JP" dirty="0"/>
              <a:t>のカギを使用し、</a:t>
            </a:r>
            <a:r>
              <a:rPr lang="ja-JP" altLang="en-US" dirty="0">
                <a:solidFill>
                  <a:srgbClr val="FF0000"/>
                </a:solidFill>
              </a:rPr>
              <a:t>書庫</a:t>
            </a:r>
            <a:r>
              <a:rPr lang="ja-JP" altLang="ja-JP" dirty="0"/>
              <a:t>を開錠し、防災行動計画書</a:t>
            </a:r>
            <a:r>
              <a:rPr lang="ja-JP" altLang="en-US" dirty="0"/>
              <a:t>に記載の</a:t>
            </a:r>
            <a:r>
              <a:rPr lang="ja-JP" altLang="ja-JP" dirty="0"/>
              <a:t>対象者</a:t>
            </a:r>
            <a:endParaRPr lang="en-US" altLang="ja-JP" dirty="0"/>
          </a:p>
          <a:p>
            <a:pPr algn="l"/>
            <a:r>
              <a:rPr lang="ja-JP" altLang="en-US" dirty="0"/>
              <a:t>　</a:t>
            </a:r>
            <a:r>
              <a:rPr lang="ja-JP" altLang="ja-JP" dirty="0"/>
              <a:t>を確認する。</a:t>
            </a:r>
            <a:endParaRPr lang="en-US" altLang="ja-JP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en-US" dirty="0"/>
              <a:t>要支援者宅に安否確認を実施し、</a:t>
            </a:r>
            <a:r>
              <a:rPr lang="ja-JP" altLang="ja-JP" dirty="0"/>
              <a:t>希望に則した対応を遂行する。</a:t>
            </a:r>
            <a:r>
              <a:rPr lang="ja-JP" altLang="en-US" dirty="0"/>
              <a:t>のちに本部に状況報告する。</a:t>
            </a:r>
            <a:endParaRPr lang="en-US" altLang="ja-JP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en-US" dirty="0"/>
              <a:t>安否確認が出来ない要支援者に関しては本部長指示の下、定期的に確認を行う。</a:t>
            </a:r>
            <a:endParaRPr lang="ja-JP" altLang="ja-JP" dirty="0"/>
          </a:p>
          <a:p>
            <a:pPr algn="l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35078" y="2757948"/>
            <a:ext cx="116684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【</a:t>
            </a:r>
            <a:r>
              <a:rPr lang="ja-JP" altLang="en-US" sz="2000" b="1" dirty="0"/>
              <a:t>安否</a:t>
            </a:r>
            <a:r>
              <a:rPr lang="ja-JP" altLang="ja-JP" sz="2000" b="1" dirty="0"/>
              <a:t>確認班・</a:t>
            </a:r>
            <a:r>
              <a:rPr lang="ja-JP" altLang="ja-JP" sz="2000" b="1" dirty="0">
                <a:solidFill>
                  <a:srgbClr val="FF0000"/>
                </a:solidFill>
              </a:rPr>
              <a:t>救助</a:t>
            </a:r>
            <a:r>
              <a:rPr lang="ja-JP" altLang="ja-JP" sz="2000" b="1" dirty="0"/>
              <a:t>班</a:t>
            </a:r>
            <a:r>
              <a:rPr lang="en-US" altLang="ja-JP" sz="2000" dirty="0"/>
              <a:t>】</a:t>
            </a:r>
            <a:r>
              <a:rPr lang="ja-JP" altLang="ja-JP" sz="2000" dirty="0"/>
              <a:t>安否確認を指示し、本部で要救助者の対応に備える。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ja-JP" sz="2000" dirty="0"/>
              <a:t>南側外観より各階の火災の有無を確認する。（初動：</a:t>
            </a:r>
            <a:r>
              <a:rPr lang="en-US" altLang="ja-JP" sz="2000" dirty="0"/>
              <a:t>2</a:t>
            </a:r>
            <a:r>
              <a:rPr lang="ja-JP" altLang="ja-JP" sz="2000" dirty="0"/>
              <a:t>名、</a:t>
            </a:r>
            <a:r>
              <a:rPr lang="en-US" altLang="ja-JP" sz="2000" dirty="0"/>
              <a:t>30</a:t>
            </a:r>
            <a:r>
              <a:rPr lang="ja-JP" altLang="ja-JP" sz="2000" dirty="0"/>
              <a:t>分ごとに３回など）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ja-JP" sz="2000" dirty="0"/>
              <a:t>通路側より各階の火災の有無を確認する。（初動：</a:t>
            </a:r>
            <a:r>
              <a:rPr lang="en-US" altLang="ja-JP" sz="2000" dirty="0"/>
              <a:t>2</a:t>
            </a:r>
            <a:r>
              <a:rPr lang="ja-JP" altLang="ja-JP" sz="2000" dirty="0"/>
              <a:t>名、</a:t>
            </a:r>
            <a:r>
              <a:rPr lang="en-US" altLang="ja-JP" sz="2000" dirty="0"/>
              <a:t>30</a:t>
            </a:r>
            <a:r>
              <a:rPr lang="ja-JP" altLang="ja-JP" sz="2000" dirty="0"/>
              <a:t>分ごとに３回など）</a:t>
            </a:r>
            <a:endParaRPr lang="en-US" altLang="ja-JP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ja-JP" sz="2000" dirty="0"/>
              <a:t>「全員無事です」のステッカー掲示を確認する。（活動可能なメンバー：適宜）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ja-JP" sz="2000" dirty="0"/>
              <a:t>エレベータ確認（適宜：閉じ込めがないことを定期確認）</a:t>
            </a:r>
            <a:endParaRPr lang="en-US" altLang="ja-JP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000" dirty="0">
                <a:solidFill>
                  <a:srgbClr val="FF0000"/>
                </a:solidFill>
              </a:rPr>
              <a:t>安否確認できない住戸は、管理人室からインターホンにて安否を確認する。</a:t>
            </a:r>
            <a:endParaRPr lang="en-US" altLang="ja-JP" sz="20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000" dirty="0"/>
              <a:t>初動優先順位：①火災有無確認　②ステッカー掲示確認　③エレベーター確認</a:t>
            </a:r>
            <a:endParaRPr lang="ja-JP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35078" y="5493775"/>
            <a:ext cx="89370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【</a:t>
            </a:r>
            <a:r>
              <a:rPr lang="ja-JP" altLang="ja-JP" sz="2000" b="1" dirty="0"/>
              <a:t>情報収集・伝達班</a:t>
            </a:r>
            <a:r>
              <a:rPr lang="en-US" altLang="ja-JP" sz="2000" dirty="0"/>
              <a:t>】</a:t>
            </a:r>
            <a:r>
              <a:rPr lang="ja-JP" altLang="ja-JP" sz="2000" dirty="0"/>
              <a:t>情報収集・区との連絡業務</a:t>
            </a:r>
            <a:endParaRPr lang="en-US" altLang="ja-JP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ja-JP" sz="2000" dirty="0"/>
              <a:t>南砂小学校が区の対策本部となるため、定期的に報告と情報収集を行う。</a:t>
            </a:r>
          </a:p>
        </p:txBody>
      </p:sp>
    </p:spTree>
    <p:extLst>
      <p:ext uri="{BB962C8B-B14F-4D97-AF65-F5344CB8AC3E}">
        <p14:creationId xmlns:p14="http://schemas.microsoft.com/office/powerpoint/2010/main" val="2239431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58585" y="457200"/>
            <a:ext cx="11038115" cy="6144986"/>
          </a:xfrm>
        </p:spPr>
        <p:txBody>
          <a:bodyPr>
            <a:normAutofit/>
          </a:bodyPr>
          <a:lstStyle/>
          <a:p>
            <a:pPr marL="203200" indent="-203200" algn="l">
              <a:lnSpc>
                <a:spcPts val="18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【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事後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行動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１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】停電時は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2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箇所の自動ドアを閉鎖し、その旨を掲示する。（玄関外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2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箇所、玄関内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2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箇所）</a:t>
            </a:r>
          </a:p>
          <a:p>
            <a:pPr marL="203200" indent="-203200" algn="l">
              <a:lnSpc>
                <a:spcPts val="18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・放送可能な場合は放送で連絡する。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　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停電となった場合、「自動ドアの閉鎖」を掲示する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。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algn="l">
              <a:lnSpc>
                <a:spcPts val="1800"/>
              </a:lnSpc>
            </a:pP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 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内容「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停電が発生しているため、自動ドアを閉鎖します。サブエントランスから出入りしてください。」</a:t>
            </a:r>
            <a:endParaRPr lang="en-US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marL="203200" indent="-203200" algn="l">
              <a:lnSpc>
                <a:spcPts val="1800"/>
              </a:lnSpc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marL="203200" indent="-203200" algn="l">
              <a:lnSpc>
                <a:spcPts val="18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【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事後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行動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２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】安全確認の結果は、掲示、放送にて行う。</a:t>
            </a:r>
          </a:p>
          <a:p>
            <a:pPr indent="609600" algn="l">
              <a:lnSpc>
                <a:spcPts val="18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「全員の無事を確認しました。」</a:t>
            </a:r>
          </a:p>
          <a:p>
            <a:pPr indent="609600" algn="l">
              <a:lnSpc>
                <a:spcPts val="18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「現在〇〇軒の無事を確認しました。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」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indent="812800" algn="l">
              <a:lnSpc>
                <a:spcPts val="18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確認完了までの方法の検討：</a:t>
            </a:r>
          </a:p>
          <a:p>
            <a:pPr indent="1016000" algn="l">
              <a:lnSpc>
                <a:spcPts val="18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「未確認の方はドアに</a:t>
            </a:r>
            <a:r>
              <a:rPr lang="ja-JP" altLang="en-US" sz="1800" u="sng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要確認シール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を貼ったので、無事な場合は本部へ連絡ください。」</a:t>
            </a:r>
            <a:endParaRPr lang="en-US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indent="1016000" algn="l">
              <a:lnSpc>
                <a:spcPts val="1800"/>
              </a:lnSpc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marL="203200" indent="-203200" algn="l">
              <a:lnSpc>
                <a:spcPts val="18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【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事後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行動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３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】ごみ置き場の閉鎖が必要な場合は、閉鎖し</a:t>
            </a:r>
            <a:r>
              <a:rPr lang="ja-JP" altLang="en-US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、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その旨を掲示する。</a:t>
            </a:r>
          </a:p>
          <a:p>
            <a:pPr marL="203200" indent="-203200" algn="l">
              <a:lnSpc>
                <a:spcPts val="18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　　・区のごみ収集が停止となっていることを確認した場合、もしくは予想される場合</a:t>
            </a:r>
            <a:endParaRPr lang="en-US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marL="203200" indent="-203200" algn="l">
              <a:lnSpc>
                <a:spcPts val="1800"/>
              </a:lnSpc>
            </a:pPr>
            <a:r>
              <a:rPr lang="ja-JP" altLang="en-US" sz="1800" kern="100" dirty="0"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　　　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Arial" panose="020B0604020202020204" pitchFamily="34" charset="0"/>
              </a:rPr>
              <a:t>ゴミ置き場の閉鎖を行い、掲示を行う。　※解除タイミングは区の災害本部へ確認</a:t>
            </a:r>
          </a:p>
          <a:p>
            <a:pPr algn="l"/>
            <a:r>
              <a:rPr lang="ja-JP" altLang="ja-JP" sz="1800" dirty="0">
                <a:effectLst/>
                <a:ea typeface="游明朝" panose="02020400000000000000" pitchFamily="18" charset="-128"/>
                <a:cs typeface="Arial" panose="020B0604020202020204" pitchFamily="34" charset="0"/>
              </a:rPr>
              <a:t>　　　　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9338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1163</Words>
  <Application>Microsoft Office PowerPoint</Application>
  <PresentationFormat>ワイド画面</PresentationFormat>
  <Paragraphs>77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游ゴシック</vt:lpstr>
      <vt:lpstr>游ゴシック Light</vt:lpstr>
      <vt:lpstr>游明朝</vt:lpstr>
      <vt:lpstr>Arial</vt:lpstr>
      <vt:lpstr>Office テーマ</vt:lpstr>
      <vt:lpstr>災害初動マニュアル 　震度5強以上発生時もしくはライフライン停止時 ＊対策本部設置判断：本部長判断とする。 →2階集会室に設置。 【本部長順位：①理事長②副理事長③災害協力隊隊長 ④災害協力隊副隊長⑤災害協力隊防災計画班班長 ⑥災害協力隊物資班班長⑦災害協力隊広報班班長    ⑧参加可能な災害協力隊メンバーで協議し、選出】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キッセイ薬品工業株式会社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災害初動マニュアル 　震度5強以上発生時もしくはライフライン停止時 ＊対策本部設置判断：本部長判断とする。 →2階集会室に設置。 【本部長順位：①理事長②副理事長③災害協力隊隊長 ④災害協力隊副隊長⑤災害協力隊防災計画班班長 ⑥災害協力隊物資班班長⑦災害協力隊広報班班長    ⑧参加可能な災害協力隊メンバーで協議し、選出】 </dc:title>
  <dc:creator>Windows ユーザー</dc:creator>
  <cp:lastModifiedBy>克己 佐野</cp:lastModifiedBy>
  <cp:revision>17</cp:revision>
  <dcterms:created xsi:type="dcterms:W3CDTF">2022-07-25T06:04:54Z</dcterms:created>
  <dcterms:modified xsi:type="dcterms:W3CDTF">2024-03-24T05:06:00Z</dcterms:modified>
</cp:coreProperties>
</file>